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Lato" panose="020F0502020204030203" pitchFamily="34" charset="0"/>
      <p:regular r:id="rId13"/>
    </p:embeddedFont>
    <p:embeddedFont>
      <p:font typeface="Lato Bold" panose="020F0502020204030203" charset="0"/>
      <p:bold r:id="rId14"/>
    </p:embeddedFont>
    <p:embeddedFont>
      <p:font typeface="Lato Light" panose="020F0502020204030203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7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4578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02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Fashion-MNIST Classification Using Deep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comprehensive technical analysis comparing Artificial Neural Networks and Convolutional Neural Networks for automated fashion item classification across ten distinct categories.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C7EA75-51B4-34DE-5699-D3C67BE18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0684" y="7742337"/>
            <a:ext cx="1799716" cy="4499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240" y="463034"/>
            <a:ext cx="4209574" cy="526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Takeaways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40" y="1431250"/>
            <a:ext cx="6520577" cy="6520577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28203" y="1431250"/>
            <a:ext cx="6520577" cy="1352550"/>
          </a:xfrm>
          <a:prstGeom prst="roundRect">
            <a:avLst>
              <a:gd name="adj" fmla="val 8113"/>
            </a:avLst>
          </a:prstGeom>
          <a:solidFill>
            <a:srgbClr val="EFECE6"/>
          </a:solidFill>
          <a:ln w="22860">
            <a:solidFill>
              <a:srgbClr val="2828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7505343" y="1431250"/>
            <a:ext cx="91440" cy="1352550"/>
          </a:xfrm>
          <a:prstGeom prst="roundRect">
            <a:avLst>
              <a:gd name="adj" fmla="val 27622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7787997" y="1622465"/>
            <a:ext cx="2969776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CNN Superiority Demonstrated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787997" y="2053947"/>
            <a:ext cx="6069568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Convolutional architecture achieved </a:t>
            </a:r>
            <a:r>
              <a:rPr lang="en-US" sz="13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89.80% accuracy</a:t>
            </a: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, outperforming traditional ANNs by 2.33% with 14.7% fewer parameters.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7528203" y="2952155"/>
            <a:ext cx="6520577" cy="1352550"/>
          </a:xfrm>
          <a:prstGeom prst="roundRect">
            <a:avLst>
              <a:gd name="adj" fmla="val 8113"/>
            </a:avLst>
          </a:prstGeom>
          <a:solidFill>
            <a:srgbClr val="EFECE6"/>
          </a:solidFill>
          <a:ln w="22860">
            <a:solidFill>
              <a:srgbClr val="2828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7505343" y="2952155"/>
            <a:ext cx="91440" cy="1352550"/>
          </a:xfrm>
          <a:prstGeom prst="roundRect">
            <a:avLst>
              <a:gd name="adj" fmla="val 27622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7787997" y="3143369"/>
            <a:ext cx="2592110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Spatial Intelligence Matters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787997" y="3574852"/>
            <a:ext cx="6069568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Hierarchical feature extraction and spatial awareness prove essential for distinguishing visually similar fashion categories.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7528203" y="4473059"/>
            <a:ext cx="6520577" cy="1352550"/>
          </a:xfrm>
          <a:prstGeom prst="roundRect">
            <a:avLst>
              <a:gd name="adj" fmla="val 8113"/>
            </a:avLst>
          </a:prstGeom>
          <a:solidFill>
            <a:srgbClr val="EFECE6"/>
          </a:solidFill>
          <a:ln w="22860">
            <a:solidFill>
              <a:srgbClr val="28282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7505343" y="4473059"/>
            <a:ext cx="91440" cy="1352550"/>
          </a:xfrm>
          <a:prstGeom prst="roundRect">
            <a:avLst>
              <a:gd name="adj" fmla="val 27622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7787997" y="4664273"/>
            <a:ext cx="3071813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Practical Foundation Established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787997" y="5095756"/>
            <a:ext cx="6069568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Strong baseline performance enables real-world applications from inventory management to trend analysis, with clear pathways for enhancement.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7528203" y="5993963"/>
            <a:ext cx="6520577" cy="1352550"/>
          </a:xfrm>
          <a:prstGeom prst="roundRect">
            <a:avLst>
              <a:gd name="adj" fmla="val 8113"/>
            </a:avLst>
          </a:prstGeom>
          <a:solidFill>
            <a:srgbClr val="EFECE6"/>
          </a:solidFill>
          <a:ln w="22860">
            <a:solidFill>
              <a:srgbClr val="CBC5B8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Shape 14"/>
          <p:cNvSpPr/>
          <p:nvPr/>
        </p:nvSpPr>
        <p:spPr>
          <a:xfrm>
            <a:off x="7505343" y="5993963"/>
            <a:ext cx="91440" cy="1352550"/>
          </a:xfrm>
          <a:prstGeom prst="roundRect">
            <a:avLst>
              <a:gd name="adj" fmla="val 27622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7787997" y="6185178"/>
            <a:ext cx="3532108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Visual Similarity Remains Challenging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7787997" y="6616660"/>
            <a:ext cx="6069568" cy="538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Upper-body garment discrimination represents the primary classification barrier, requiring advanced architectures and augmentation strategies.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869" y="376238"/>
            <a:ext cx="7251263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Challenge: Multi-Class Fashion Recognition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8869" y="1145738"/>
            <a:ext cx="2052518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Classification Task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78869" y="1539121"/>
            <a:ext cx="6669405" cy="437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Automatically categorizing 28×28pixel grayscale fashion images into ten distinct categories presents unique challenges beyond traditional digit recognition.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78869" y="2099905"/>
            <a:ext cx="6669405" cy="437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Fashion-MNIST dataset contains 70,000 images spanning T-shirts, trousers, pullovers, dresses, coats, sandals, shirts, sneakers, bags, and ankle boots—each with subtle visual variations.</a:t>
            </a:r>
            <a:endParaRPr lang="en-US" sz="10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746" y="980838"/>
            <a:ext cx="6669405" cy="6669405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78869" y="8344972"/>
            <a:ext cx="4466273" cy="1227653"/>
          </a:xfrm>
          <a:prstGeom prst="roundRect">
            <a:avLst>
              <a:gd name="adj" fmla="val 5959"/>
            </a:avLst>
          </a:prstGeom>
          <a:solidFill>
            <a:srgbClr val="EFEC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478869" y="8329732"/>
            <a:ext cx="4466273" cy="60960"/>
          </a:xfrm>
          <a:prstGeom prst="roundRect">
            <a:avLst>
              <a:gd name="adj" fmla="val 33672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2506801" y="8139827"/>
            <a:ext cx="410408" cy="410408"/>
          </a:xfrm>
          <a:prstGeom prst="roundRect">
            <a:avLst>
              <a:gd name="adj" fmla="val 22280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2629912" y="8242459"/>
            <a:ext cx="164187" cy="205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630912" y="8687038"/>
            <a:ext cx="1710452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Visual Similarity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630912" y="8982908"/>
            <a:ext cx="4162187" cy="437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Distinguishing shirts from T-shirts and coats from pullovers requires nuanced pattern recognition.</a:t>
            </a:r>
            <a:endParaRPr lang="en-US" sz="1050" dirty="0"/>
          </a:p>
        </p:txBody>
      </p:sp>
      <p:sp>
        <p:nvSpPr>
          <p:cNvPr id="13" name="Shape 10"/>
          <p:cNvSpPr/>
          <p:nvPr/>
        </p:nvSpPr>
        <p:spPr>
          <a:xfrm>
            <a:off x="5081945" y="8344972"/>
            <a:ext cx="4466392" cy="1227653"/>
          </a:xfrm>
          <a:prstGeom prst="roundRect">
            <a:avLst>
              <a:gd name="adj" fmla="val 5959"/>
            </a:avLst>
          </a:prstGeom>
          <a:solidFill>
            <a:srgbClr val="EFEC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5081945" y="8329732"/>
            <a:ext cx="4466392" cy="60960"/>
          </a:xfrm>
          <a:prstGeom prst="roundRect">
            <a:avLst>
              <a:gd name="adj" fmla="val 33672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2"/>
          <p:cNvSpPr/>
          <p:nvPr/>
        </p:nvSpPr>
        <p:spPr>
          <a:xfrm>
            <a:off x="7109877" y="8139827"/>
            <a:ext cx="410408" cy="410408"/>
          </a:xfrm>
          <a:prstGeom prst="roundRect">
            <a:avLst>
              <a:gd name="adj" fmla="val 22280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7232987" y="8242459"/>
            <a:ext cx="164187" cy="205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5233988" y="8687038"/>
            <a:ext cx="1710452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Style Variation</a:t>
            </a:r>
            <a:endParaRPr lang="en-US" sz="1300" dirty="0"/>
          </a:p>
        </p:txBody>
      </p:sp>
      <p:sp>
        <p:nvSpPr>
          <p:cNvPr id="18" name="Text 15"/>
          <p:cNvSpPr/>
          <p:nvPr/>
        </p:nvSpPr>
        <p:spPr>
          <a:xfrm>
            <a:off x="5233988" y="8982908"/>
            <a:ext cx="4162306" cy="437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Each category contains diverse designs, orientations, and stylistic interpretations.</a:t>
            </a:r>
            <a:endParaRPr lang="en-US" sz="1050" dirty="0"/>
          </a:p>
        </p:txBody>
      </p:sp>
      <p:sp>
        <p:nvSpPr>
          <p:cNvPr id="19" name="Shape 16"/>
          <p:cNvSpPr/>
          <p:nvPr/>
        </p:nvSpPr>
        <p:spPr>
          <a:xfrm>
            <a:off x="9685139" y="8344972"/>
            <a:ext cx="4466392" cy="1227653"/>
          </a:xfrm>
          <a:prstGeom prst="roundRect">
            <a:avLst>
              <a:gd name="adj" fmla="val 5959"/>
            </a:avLst>
          </a:prstGeom>
          <a:solidFill>
            <a:srgbClr val="EFECE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Shape 17"/>
          <p:cNvSpPr/>
          <p:nvPr/>
        </p:nvSpPr>
        <p:spPr>
          <a:xfrm>
            <a:off x="9685139" y="8329732"/>
            <a:ext cx="4466392" cy="60960"/>
          </a:xfrm>
          <a:prstGeom prst="roundRect">
            <a:avLst>
              <a:gd name="adj" fmla="val 33672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Shape 18"/>
          <p:cNvSpPr/>
          <p:nvPr/>
        </p:nvSpPr>
        <p:spPr>
          <a:xfrm>
            <a:off x="11713071" y="8139827"/>
            <a:ext cx="410408" cy="410408"/>
          </a:xfrm>
          <a:prstGeom prst="roundRect">
            <a:avLst>
              <a:gd name="adj" fmla="val 22280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19"/>
          <p:cNvSpPr/>
          <p:nvPr/>
        </p:nvSpPr>
        <p:spPr>
          <a:xfrm>
            <a:off x="11836182" y="8242459"/>
            <a:ext cx="164187" cy="205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1250" dirty="0"/>
          </a:p>
        </p:txBody>
      </p:sp>
      <p:sp>
        <p:nvSpPr>
          <p:cNvPr id="23" name="Text 20"/>
          <p:cNvSpPr/>
          <p:nvPr/>
        </p:nvSpPr>
        <p:spPr>
          <a:xfrm>
            <a:off x="9837182" y="8687038"/>
            <a:ext cx="1710452" cy="213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Resolution Limits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9837182" y="8982908"/>
            <a:ext cx="4162306" cy="437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Low-resolution grayscale images obscure fine-grained distinguishing features.</a:t>
            </a:r>
            <a:endParaRPr lang="en-US" sz="10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7946"/>
            <a:ext cx="90344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Architecture &amp; Preparation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8370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Composition</a:t>
            </a:r>
            <a:endParaRPr lang="en-US" sz="2650" dirty="0"/>
          </a:p>
        </p:txBody>
      </p:sp>
      <p:sp>
        <p:nvSpPr>
          <p:cNvPr id="4" name="Shape 2"/>
          <p:cNvSpPr/>
          <p:nvPr/>
        </p:nvSpPr>
        <p:spPr>
          <a:xfrm>
            <a:off x="793790" y="2664143"/>
            <a:ext cx="4205168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801410" y="2671763"/>
            <a:ext cx="4189928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028343" y="2815471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Training Images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127058" y="2815471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60,000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322082"/>
            <a:ext cx="4189928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1028343" y="3465790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 Images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3127058" y="3465790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10,000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3972401"/>
            <a:ext cx="4189928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1028343" y="4116110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Dimensions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3127058" y="4116110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28×28×1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622721"/>
            <a:ext cx="4189928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1028343" y="4766429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Classes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3127058" y="4766429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10 categories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273040"/>
            <a:ext cx="4189928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1028343" y="5416748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Format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3127058" y="5416748"/>
            <a:ext cx="163746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Grayscale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5559981" y="1983700"/>
            <a:ext cx="346531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Preprocessing Pipeline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5559981" y="266414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5559981" y="3019187"/>
            <a:ext cx="4028599" cy="30480"/>
          </a:xfrm>
          <a:prstGeom prst="rect">
            <a:avLst/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Text 21"/>
          <p:cNvSpPr/>
          <p:nvPr/>
        </p:nvSpPr>
        <p:spPr>
          <a:xfrm>
            <a:off x="5559981" y="31934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Normalization</a:t>
            </a:r>
            <a:endParaRPr lang="en-US" sz="2200" dirty="0"/>
          </a:p>
        </p:txBody>
      </p:sp>
      <p:sp>
        <p:nvSpPr>
          <p:cNvPr id="24" name="Text 22"/>
          <p:cNvSpPr/>
          <p:nvPr/>
        </p:nvSpPr>
        <p:spPr>
          <a:xfrm>
            <a:off x="5559981" y="3774638"/>
            <a:ext cx="40285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Pixel values scaled from [0, 255] to [0, 1] for optimized convergence and consistent feature scales.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9815393" y="266414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26" name="Shape 24"/>
          <p:cNvSpPr/>
          <p:nvPr/>
        </p:nvSpPr>
        <p:spPr>
          <a:xfrm>
            <a:off x="9815393" y="3019187"/>
            <a:ext cx="4028718" cy="30480"/>
          </a:xfrm>
          <a:prstGeom prst="rect">
            <a:avLst/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7" name="Text 25"/>
          <p:cNvSpPr/>
          <p:nvPr/>
        </p:nvSpPr>
        <p:spPr>
          <a:xfrm>
            <a:off x="9815393" y="31934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Stratified Split</a:t>
            </a:r>
            <a:endParaRPr lang="en-US" sz="2200" dirty="0"/>
          </a:p>
        </p:txBody>
      </p:sp>
      <p:sp>
        <p:nvSpPr>
          <p:cNvPr id="28" name="Text 26"/>
          <p:cNvSpPr/>
          <p:nvPr/>
        </p:nvSpPr>
        <p:spPr>
          <a:xfrm>
            <a:off x="9815393" y="3774638"/>
            <a:ext cx="402871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Training data divided into 48,000 training and 12,000 validation images maintaining class distribution.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5559981" y="526018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30" name="Shape 28"/>
          <p:cNvSpPr/>
          <p:nvPr/>
        </p:nvSpPr>
        <p:spPr>
          <a:xfrm>
            <a:off x="5559981" y="5615226"/>
            <a:ext cx="8284131" cy="30480"/>
          </a:xfrm>
          <a:prstGeom prst="rect">
            <a:avLst/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1" name="Text 29"/>
          <p:cNvSpPr/>
          <p:nvPr/>
        </p:nvSpPr>
        <p:spPr>
          <a:xfrm>
            <a:off x="5559981" y="57895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CNN Reshaping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5559981" y="6370677"/>
            <a:ext cx="82841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Images reshaped to (28, 28, 1) format to satisfy convolutional layer dimensional requirements.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7433" y="327898"/>
            <a:ext cx="4056578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Two Architectural Approaches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417433" y="998577"/>
            <a:ext cx="2572703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Artificial Neural Network (ANN)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434" y="1329452"/>
            <a:ext cx="4056578" cy="405657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09813" y="5561147"/>
            <a:ext cx="6752273" cy="2492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traditional multilayer perceptron treating images as flat 784-dimensional feature </a:t>
            </a: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vectors</a:t>
            </a: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without spatial awareness.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417434" y="5870593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Flatten layer:</a:t>
            </a: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784 input features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417433" y="6084610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Dense layers:</a:t>
            </a: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128 → 64 → 10 units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409812" y="6335652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Dropout:</a:t>
            </a: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30% regularization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409811" y="6645098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Total parameters:</a:t>
            </a: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109,386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417433" y="7040166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Baseline model for establishing performance benchmarks and comparison metrics.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7468314" y="976275"/>
            <a:ext cx="2984778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Convolutional Neural Network (CNN)</a:t>
            </a:r>
            <a:endParaRPr lang="en-US" sz="1400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695" y="1345090"/>
            <a:ext cx="4056578" cy="4056578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468314" y="5561148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Sophisticated architecture exploiting spatial hierarchies through progressive feature extraction from local patterns.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7468314" y="5870593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Conv2D layers:</a:t>
            </a: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32 → 64 → 64 filters</a:t>
            </a:r>
            <a:endParaRPr lang="en-US" sz="1200" dirty="0"/>
          </a:p>
        </p:txBody>
      </p:sp>
      <p:sp>
        <p:nvSpPr>
          <p:cNvPr id="15" name="Text 11"/>
          <p:cNvSpPr/>
          <p:nvPr/>
        </p:nvSpPr>
        <p:spPr>
          <a:xfrm>
            <a:off x="7468314" y="6103123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MaxPooling:</a:t>
            </a: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Spatial dimensionality reduction</a:t>
            </a:r>
            <a:endParaRPr lang="en-US" sz="1200" dirty="0"/>
          </a:p>
        </p:txBody>
      </p:sp>
      <p:sp>
        <p:nvSpPr>
          <p:cNvPr id="16" name="Text 12"/>
          <p:cNvSpPr/>
          <p:nvPr/>
        </p:nvSpPr>
        <p:spPr>
          <a:xfrm>
            <a:off x="7460695" y="6335653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Dropout:</a:t>
            </a: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25-50% adaptive regularization</a:t>
            </a:r>
            <a:endParaRPr lang="en-US" sz="1200" dirty="0"/>
          </a:p>
        </p:txBody>
      </p:sp>
      <p:sp>
        <p:nvSpPr>
          <p:cNvPr id="17" name="Text 13"/>
          <p:cNvSpPr/>
          <p:nvPr/>
        </p:nvSpPr>
        <p:spPr>
          <a:xfrm>
            <a:off x="7460694" y="6591977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Total parameters:</a:t>
            </a: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93,322 (14.7% fewer)</a:t>
            </a:r>
            <a:endParaRPr lang="en-US" sz="1200" dirty="0"/>
          </a:p>
        </p:txBody>
      </p:sp>
      <p:sp>
        <p:nvSpPr>
          <p:cNvPr id="18" name="Text 14"/>
          <p:cNvSpPr/>
          <p:nvPr/>
        </p:nvSpPr>
        <p:spPr>
          <a:xfrm>
            <a:off x="7468314" y="7040165"/>
            <a:ext cx="6752273" cy="190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Hierarchical feature learning from edges to complex garment-specific patterns.</a:t>
            </a:r>
            <a:endParaRPr lang="en-US" sz="1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7704" y="689729"/>
            <a:ext cx="7977188" cy="605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CNN Achieves Superior Performance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77704" y="1778794"/>
            <a:ext cx="3137297" cy="638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89.8%</a:t>
            </a:r>
            <a:endParaRPr lang="en-US" sz="5000" dirty="0"/>
          </a:p>
        </p:txBody>
      </p:sp>
      <p:sp>
        <p:nvSpPr>
          <p:cNvPr id="4" name="Text 2"/>
          <p:cNvSpPr/>
          <p:nvPr/>
        </p:nvSpPr>
        <p:spPr>
          <a:xfrm>
            <a:off x="1036201" y="2659618"/>
            <a:ext cx="2420303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CNN Test Accuracy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677704" y="3078242"/>
            <a:ext cx="3137297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Outperforming ANN by 2.33 percentage points with fewer parameters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4056936" y="1778794"/>
            <a:ext cx="3137297" cy="638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87.5%</a:t>
            </a:r>
            <a:endParaRPr lang="en-US" sz="5000" dirty="0"/>
          </a:p>
        </p:txBody>
      </p:sp>
      <p:sp>
        <p:nvSpPr>
          <p:cNvPr id="7" name="Text 5"/>
          <p:cNvSpPr/>
          <p:nvPr/>
        </p:nvSpPr>
        <p:spPr>
          <a:xfrm>
            <a:off x="4415433" y="2659618"/>
            <a:ext cx="2420303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ANN Test Accuracy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4056936" y="3078242"/>
            <a:ext cx="3137297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Strong baseline performance treating images as unordered features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7436168" y="1778794"/>
            <a:ext cx="3137297" cy="638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93K</a:t>
            </a:r>
            <a:endParaRPr lang="en-US" sz="5000" dirty="0"/>
          </a:p>
        </p:txBody>
      </p:sp>
      <p:sp>
        <p:nvSpPr>
          <p:cNvPr id="10" name="Text 8"/>
          <p:cNvSpPr/>
          <p:nvPr/>
        </p:nvSpPr>
        <p:spPr>
          <a:xfrm>
            <a:off x="7794665" y="2659618"/>
            <a:ext cx="2420303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CNN Parameters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436168" y="3078242"/>
            <a:ext cx="3137297" cy="929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Parameter-efficient architecture through convolutional weight sharing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10815399" y="1778794"/>
            <a:ext cx="3137297" cy="638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109K</a:t>
            </a:r>
            <a:endParaRPr lang="en-US" sz="5000" dirty="0"/>
          </a:p>
        </p:txBody>
      </p:sp>
      <p:sp>
        <p:nvSpPr>
          <p:cNvPr id="13" name="Text 11"/>
          <p:cNvSpPr/>
          <p:nvPr/>
        </p:nvSpPr>
        <p:spPr>
          <a:xfrm>
            <a:off x="11173897" y="2659618"/>
            <a:ext cx="2420303" cy="302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ANN Parameters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10815399" y="3078242"/>
            <a:ext cx="3137297" cy="6193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More parameters required for fully-connected layer architecture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5746552" y="4491276"/>
            <a:ext cx="3137297" cy="638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—</a:t>
            </a:r>
            <a:endParaRPr lang="en-US" sz="5000" dirty="0"/>
          </a:p>
        </p:txBody>
      </p:sp>
      <p:sp>
        <p:nvSpPr>
          <p:cNvPr id="16" name="Text 14"/>
          <p:cNvSpPr/>
          <p:nvPr/>
        </p:nvSpPr>
        <p:spPr>
          <a:xfrm>
            <a:off x="5746552" y="5372100"/>
            <a:ext cx="3137297" cy="21677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CNN's architectural advantages—spatial awareness, hierarchical feature extraction, and parameter sharing—translate directly into measurable performance gains while maintaining computational efficiency.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6358" y="772120"/>
            <a:ext cx="7904083" cy="1106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Class-Wise Performance Reveals Key Insights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06358" y="1949768"/>
            <a:ext cx="4325422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Category-Specific Accuracy Analysis</a:t>
            </a:r>
            <a:endParaRPr lang="en-US" sz="2050" dirty="0"/>
          </a:p>
        </p:txBody>
      </p:sp>
      <p:sp>
        <p:nvSpPr>
          <p:cNvPr id="5" name="Shape 2"/>
          <p:cNvSpPr/>
          <p:nvPr/>
        </p:nvSpPr>
        <p:spPr>
          <a:xfrm>
            <a:off x="6106358" y="2547580"/>
            <a:ext cx="3863459" cy="2755940"/>
          </a:xfrm>
          <a:prstGeom prst="roundRect">
            <a:avLst>
              <a:gd name="adj" fmla="val 96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6283404" y="2724626"/>
            <a:ext cx="2494121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Exceptional Performance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83404" y="3107650"/>
            <a:ext cx="3509367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Bag: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98.0% accuracy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283404" y="3497223"/>
            <a:ext cx="3509367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Sneaker: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97.5% accuracy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283404" y="3886795"/>
            <a:ext cx="3509367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Trouser: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96.9% accuracy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283404" y="4276368"/>
            <a:ext cx="3509367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Distinctive shapes and silhouettes enable near-perfect classification.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10146863" y="2547580"/>
            <a:ext cx="3863578" cy="2755940"/>
          </a:xfrm>
          <a:prstGeom prst="roundRect">
            <a:avLst>
              <a:gd name="adj" fmla="val 96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10323909" y="2724626"/>
            <a:ext cx="2285881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Challenging Categories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323909" y="3107650"/>
            <a:ext cx="3509486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Shirt: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62.5% accuracy (+10.3% improvement)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10323909" y="3497223"/>
            <a:ext cx="3509486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Pullover: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87.6% accuracy (+5.6% improvement)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10323909" y="4170164"/>
            <a:ext cx="3509486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T-shirt/top:</a:t>
            </a: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89.9% accuracy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10323909" y="4559737"/>
            <a:ext cx="3509486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Visual similarity between upper-body garments creates classification ambiguity.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106358" y="5480566"/>
            <a:ext cx="7904083" cy="1976795"/>
          </a:xfrm>
          <a:prstGeom prst="roundRect">
            <a:avLst>
              <a:gd name="adj" fmla="val 1344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5"/>
          <p:cNvSpPr/>
          <p:nvPr/>
        </p:nvSpPr>
        <p:spPr>
          <a:xfrm>
            <a:off x="6283404" y="5657612"/>
            <a:ext cx="2214086" cy="276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CNN Advantages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283404" y="6040636"/>
            <a:ext cx="7549991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Convolutional architecture demonstrates particularly strong improvements on visually similar categories.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6283404" y="6713577"/>
            <a:ext cx="7549991" cy="566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Spatial feature detection enables better discrimination of subtle differences like collars, sleeves, and necklines.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5293" y="342067"/>
            <a:ext cx="4933236" cy="388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40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Understanding Classification Errors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435293" y="1041678"/>
            <a:ext cx="1944886" cy="233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4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Top Confusion Patterns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35293" y="1414701"/>
            <a:ext cx="5321856" cy="2195513"/>
          </a:xfrm>
          <a:prstGeom prst="roundRect">
            <a:avLst>
              <a:gd name="adj" fmla="val 85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IN" sz="3200"/>
          </a:p>
        </p:txBody>
      </p:sp>
      <p:sp>
        <p:nvSpPr>
          <p:cNvPr id="5" name="Shape 3"/>
          <p:cNvSpPr/>
          <p:nvPr/>
        </p:nvSpPr>
        <p:spPr>
          <a:xfrm>
            <a:off x="442913" y="1422321"/>
            <a:ext cx="5306616" cy="3633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 sz="3200"/>
          </a:p>
        </p:txBody>
      </p:sp>
      <p:sp>
        <p:nvSpPr>
          <p:cNvPr id="6" name="Text 4"/>
          <p:cNvSpPr/>
          <p:nvPr/>
        </p:nvSpPr>
        <p:spPr>
          <a:xfrm>
            <a:off x="567333" y="1504474"/>
            <a:ext cx="160484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Actual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2428399" y="1504474"/>
            <a:ext cx="160103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Predicted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285655" y="1504474"/>
            <a:ext cx="1339572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Count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442913" y="1785699"/>
            <a:ext cx="5306616" cy="3633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 sz="3200"/>
          </a:p>
        </p:txBody>
      </p:sp>
      <p:sp>
        <p:nvSpPr>
          <p:cNvPr id="10" name="Text 8"/>
          <p:cNvSpPr/>
          <p:nvPr/>
        </p:nvSpPr>
        <p:spPr>
          <a:xfrm>
            <a:off x="567333" y="1867853"/>
            <a:ext cx="160484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Shirt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2428399" y="1867853"/>
            <a:ext cx="160103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T-shirt/top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285655" y="1867853"/>
            <a:ext cx="1339572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149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442913" y="2149078"/>
            <a:ext cx="5306616" cy="3633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 sz="3200"/>
          </a:p>
        </p:txBody>
      </p:sp>
      <p:sp>
        <p:nvSpPr>
          <p:cNvPr id="14" name="Text 12"/>
          <p:cNvSpPr/>
          <p:nvPr/>
        </p:nvSpPr>
        <p:spPr>
          <a:xfrm>
            <a:off x="567333" y="2231231"/>
            <a:ext cx="160484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Shirt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2428399" y="2231231"/>
            <a:ext cx="160103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Coat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285655" y="2231231"/>
            <a:ext cx="1339572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99</a:t>
            </a:r>
            <a:endParaRPr lang="en-US" sz="1200" dirty="0"/>
          </a:p>
        </p:txBody>
      </p:sp>
      <p:sp>
        <p:nvSpPr>
          <p:cNvPr id="17" name="Shape 15"/>
          <p:cNvSpPr/>
          <p:nvPr/>
        </p:nvSpPr>
        <p:spPr>
          <a:xfrm>
            <a:off x="442913" y="2512457"/>
            <a:ext cx="5306616" cy="3633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 sz="3200"/>
          </a:p>
        </p:txBody>
      </p:sp>
      <p:sp>
        <p:nvSpPr>
          <p:cNvPr id="18" name="Text 16"/>
          <p:cNvSpPr/>
          <p:nvPr/>
        </p:nvSpPr>
        <p:spPr>
          <a:xfrm>
            <a:off x="567333" y="2594610"/>
            <a:ext cx="160484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Shirt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2428399" y="2594610"/>
            <a:ext cx="160103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Pullover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285655" y="2594610"/>
            <a:ext cx="1339572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91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442913" y="2875836"/>
            <a:ext cx="5306616" cy="3633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 sz="3200"/>
          </a:p>
        </p:txBody>
      </p:sp>
      <p:sp>
        <p:nvSpPr>
          <p:cNvPr id="22" name="Text 20"/>
          <p:cNvSpPr/>
          <p:nvPr/>
        </p:nvSpPr>
        <p:spPr>
          <a:xfrm>
            <a:off x="567333" y="2957989"/>
            <a:ext cx="160484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Coat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2428399" y="2957989"/>
            <a:ext cx="160103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Pullover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4285655" y="2957989"/>
            <a:ext cx="1339572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76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442913" y="3239214"/>
            <a:ext cx="5306616" cy="3633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 sz="3200"/>
          </a:p>
        </p:txBody>
      </p:sp>
      <p:sp>
        <p:nvSpPr>
          <p:cNvPr id="26" name="Text 24"/>
          <p:cNvSpPr/>
          <p:nvPr/>
        </p:nvSpPr>
        <p:spPr>
          <a:xfrm>
            <a:off x="567333" y="3321368"/>
            <a:ext cx="160484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T-shirt/top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2428399" y="3321368"/>
            <a:ext cx="1601033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Shirt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4285655" y="3321368"/>
            <a:ext cx="1339572" cy="199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63</a:t>
            </a:r>
            <a:endParaRPr lang="en-US" sz="1200" dirty="0"/>
          </a:p>
        </p:txBody>
      </p:sp>
      <p:pic>
        <p:nvPicPr>
          <p:cNvPr id="2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8139" y="1057275"/>
            <a:ext cx="8134469" cy="8134469"/>
          </a:xfrm>
          <a:prstGeom prst="rect">
            <a:avLst/>
          </a:prstGeom>
        </p:spPr>
      </p:pic>
      <p:sp>
        <p:nvSpPr>
          <p:cNvPr id="30" name="Shape 27"/>
          <p:cNvSpPr/>
          <p:nvPr/>
        </p:nvSpPr>
        <p:spPr>
          <a:xfrm>
            <a:off x="435293" y="9471541"/>
            <a:ext cx="279797" cy="279797"/>
          </a:xfrm>
          <a:prstGeom prst="roundRect">
            <a:avLst>
              <a:gd name="adj" fmla="val 6669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 sz="3200"/>
          </a:p>
        </p:txBody>
      </p:sp>
      <p:sp>
        <p:nvSpPr>
          <p:cNvPr id="31" name="Text 28"/>
          <p:cNvSpPr/>
          <p:nvPr/>
        </p:nvSpPr>
        <p:spPr>
          <a:xfrm>
            <a:off x="839391" y="9514284"/>
            <a:ext cx="1554956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Shape Similarity</a:t>
            </a:r>
            <a:endParaRPr lang="en-US" sz="2000" dirty="0"/>
          </a:p>
        </p:txBody>
      </p:sp>
      <p:sp>
        <p:nvSpPr>
          <p:cNvPr id="32" name="Text 29"/>
          <p:cNvSpPr/>
          <p:nvPr/>
        </p:nvSpPr>
        <p:spPr>
          <a:xfrm>
            <a:off x="839391" y="9783128"/>
            <a:ext cx="4078843" cy="3981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Pullovers and coats share overlapping silhouettes, particularly when sleeves and collars have similar configurations.</a:t>
            </a:r>
            <a:endParaRPr lang="en-US" sz="1200" dirty="0"/>
          </a:p>
        </p:txBody>
      </p:sp>
      <p:sp>
        <p:nvSpPr>
          <p:cNvPr id="33" name="Shape 30"/>
          <p:cNvSpPr/>
          <p:nvPr/>
        </p:nvSpPr>
        <p:spPr>
          <a:xfrm>
            <a:off x="5073729" y="9471541"/>
            <a:ext cx="279797" cy="279797"/>
          </a:xfrm>
          <a:prstGeom prst="roundRect">
            <a:avLst>
              <a:gd name="adj" fmla="val 6669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 sz="3200"/>
          </a:p>
        </p:txBody>
      </p:sp>
      <p:sp>
        <p:nvSpPr>
          <p:cNvPr id="34" name="Text 31"/>
          <p:cNvSpPr/>
          <p:nvPr/>
        </p:nvSpPr>
        <p:spPr>
          <a:xfrm>
            <a:off x="5477828" y="9514284"/>
            <a:ext cx="1554956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Texture Ambiguity</a:t>
            </a:r>
            <a:endParaRPr lang="en-US" sz="2000" dirty="0"/>
          </a:p>
        </p:txBody>
      </p:sp>
      <p:sp>
        <p:nvSpPr>
          <p:cNvPr id="35" name="Text 32"/>
          <p:cNvSpPr/>
          <p:nvPr/>
        </p:nvSpPr>
        <p:spPr>
          <a:xfrm>
            <a:off x="5477828" y="9783128"/>
            <a:ext cx="4078843" cy="3981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Low-resolution grayscale images obscure fabric textures that distinguish shirts from T-shirts.</a:t>
            </a:r>
            <a:endParaRPr lang="en-US" sz="1200" dirty="0"/>
          </a:p>
        </p:txBody>
      </p:sp>
      <p:sp>
        <p:nvSpPr>
          <p:cNvPr id="36" name="Shape 33"/>
          <p:cNvSpPr/>
          <p:nvPr/>
        </p:nvSpPr>
        <p:spPr>
          <a:xfrm>
            <a:off x="9712166" y="9471541"/>
            <a:ext cx="279797" cy="279797"/>
          </a:xfrm>
          <a:prstGeom prst="roundRect">
            <a:avLst>
              <a:gd name="adj" fmla="val 6669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 sz="3200"/>
          </a:p>
        </p:txBody>
      </p:sp>
      <p:sp>
        <p:nvSpPr>
          <p:cNvPr id="37" name="Text 34"/>
          <p:cNvSpPr/>
          <p:nvPr/>
        </p:nvSpPr>
        <p:spPr>
          <a:xfrm>
            <a:off x="10116264" y="9514284"/>
            <a:ext cx="1554956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Detail Omission</a:t>
            </a:r>
            <a:endParaRPr lang="en-US" sz="2000" dirty="0"/>
          </a:p>
        </p:txBody>
      </p:sp>
      <p:sp>
        <p:nvSpPr>
          <p:cNvPr id="38" name="Text 35"/>
          <p:cNvSpPr/>
          <p:nvPr/>
        </p:nvSpPr>
        <p:spPr>
          <a:xfrm>
            <a:off x="10116264" y="9783128"/>
            <a:ext cx="4078843" cy="3981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Small distinguishing features like buttons, zippers, or specific neckline styles fall below the 28×28 pixel resolution threshold.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1514" y="788908"/>
            <a:ext cx="7780973" cy="1217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Why CNNs Excel at Image Classification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514" y="2298025"/>
            <a:ext cx="973574" cy="14335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49755" y="2492693"/>
            <a:ext cx="2434114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Spatial Awareness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849755" y="2913698"/>
            <a:ext cx="6612731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Local connectivity and weight sharing preserve spatial relationships between pixels, detecting localized patterns like garment features.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514" y="3731538"/>
            <a:ext cx="973574" cy="14335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49755" y="3926205"/>
            <a:ext cx="2434114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Hierarchical Learning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849755" y="4347210"/>
            <a:ext cx="6612731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Progressive feature extraction from edges and textures in early layers to complex shapes and garment-specific patterns in deeper layers.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514" y="5165050"/>
            <a:ext cx="973574" cy="143351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49755" y="5359717"/>
            <a:ext cx="2434114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Parameter Efficiency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849755" y="5780723"/>
            <a:ext cx="6612731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Convolutional weight sharing reduces parameters by 14.7% while improving accuracy, minimizing overfitting risk and enhancing generalization.</a:t>
            </a:r>
            <a:endParaRPr lang="en-US" sz="1500" dirty="0"/>
          </a:p>
        </p:txBody>
      </p:sp>
      <p:sp>
        <p:nvSpPr>
          <p:cNvPr id="13" name="Text 7"/>
          <p:cNvSpPr/>
          <p:nvPr/>
        </p:nvSpPr>
        <p:spPr>
          <a:xfrm>
            <a:off x="681514" y="6817519"/>
            <a:ext cx="7780973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CNN's architectural innovations mirror biological vision systems, processing images through hierarchical feature detection rather than treating them as unordered data vectors.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4453"/>
            <a:ext cx="69134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Future Research Directions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96860"/>
            <a:ext cx="1767840" cy="10925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872865"/>
            <a:ext cx="304800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Architectural Innovation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717613"/>
            <a:ext cx="304800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Explore ResNet, DenseNet, and EfficientNet architectures with attention mechanisms and capsule networks for enhanced spatial relationship handling.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278" y="2496860"/>
            <a:ext cx="1767840" cy="109251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38728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Enhancement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4363283"/>
            <a:ext cx="304811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 comprehensive augmentation including rotation, scaling, and contrast adjustment. Generate synthetic examples using GANs and transfer learning.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6884" y="2496860"/>
            <a:ext cx="1767840" cy="109251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3872865"/>
            <a:ext cx="29190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Technical Optimization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4363283"/>
            <a:ext cx="304811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Deploy learning rate scheduling, batch normalization for training stability, and ensemble methods combining multiple architectures.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88491" y="2496860"/>
            <a:ext cx="1767840" cy="109251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38728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Practical Applications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4363283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Extend to multi-label outfit classification, temporal trend analysis, and real-time mobile classification systems for retail environments.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867</Words>
  <Application>Microsoft Office PowerPoint</Application>
  <PresentationFormat>Custom</PresentationFormat>
  <Paragraphs>144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Lato</vt:lpstr>
      <vt:lpstr>Arial</vt:lpstr>
      <vt:lpstr>Lato Bold</vt:lpstr>
      <vt:lpstr>Lato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Adharsh Vardhan Reddy</cp:lastModifiedBy>
  <cp:revision>7</cp:revision>
  <dcterms:created xsi:type="dcterms:W3CDTF">2025-11-06T09:22:45Z</dcterms:created>
  <dcterms:modified xsi:type="dcterms:W3CDTF">2025-11-06T11:24:21Z</dcterms:modified>
</cp:coreProperties>
</file>